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727574"/>
        </a:solidFill>
        <a:effectLst/>
        <a:uFillTx/>
        <a:latin typeface="PT Sans"/>
        <a:ea typeface="PT Sans"/>
        <a:cs typeface="PT Sans"/>
        <a:sym typeface="PT Sans"/>
      </a:defRPr>
    </a:lvl1pPr>
    <a:lvl2pPr marL="0" marR="0" indent="228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727574"/>
        </a:solidFill>
        <a:effectLst/>
        <a:uFillTx/>
        <a:latin typeface="PT Sans"/>
        <a:ea typeface="PT Sans"/>
        <a:cs typeface="PT Sans"/>
        <a:sym typeface="PT Sans"/>
      </a:defRPr>
    </a:lvl2pPr>
    <a:lvl3pPr marL="0" marR="0" indent="457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727574"/>
        </a:solidFill>
        <a:effectLst/>
        <a:uFillTx/>
        <a:latin typeface="PT Sans"/>
        <a:ea typeface="PT Sans"/>
        <a:cs typeface="PT Sans"/>
        <a:sym typeface="PT Sans"/>
      </a:defRPr>
    </a:lvl3pPr>
    <a:lvl4pPr marL="0" marR="0" indent="6858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727574"/>
        </a:solidFill>
        <a:effectLst/>
        <a:uFillTx/>
        <a:latin typeface="PT Sans"/>
        <a:ea typeface="PT Sans"/>
        <a:cs typeface="PT Sans"/>
        <a:sym typeface="PT Sans"/>
      </a:defRPr>
    </a:lvl4pPr>
    <a:lvl5pPr marL="0" marR="0" indent="9144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727574"/>
        </a:solidFill>
        <a:effectLst/>
        <a:uFillTx/>
        <a:latin typeface="PT Sans"/>
        <a:ea typeface="PT Sans"/>
        <a:cs typeface="PT Sans"/>
        <a:sym typeface="PT Sans"/>
      </a:defRPr>
    </a:lvl5pPr>
    <a:lvl6pPr marL="0" marR="0" indent="11430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727574"/>
        </a:solidFill>
        <a:effectLst/>
        <a:uFillTx/>
        <a:latin typeface="PT Sans"/>
        <a:ea typeface="PT Sans"/>
        <a:cs typeface="PT Sans"/>
        <a:sym typeface="PT Sans"/>
      </a:defRPr>
    </a:lvl6pPr>
    <a:lvl7pPr marL="0" marR="0" indent="1371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727574"/>
        </a:solidFill>
        <a:effectLst/>
        <a:uFillTx/>
        <a:latin typeface="PT Sans"/>
        <a:ea typeface="PT Sans"/>
        <a:cs typeface="PT Sans"/>
        <a:sym typeface="PT Sans"/>
      </a:defRPr>
    </a:lvl7pPr>
    <a:lvl8pPr marL="0" marR="0" indent="1600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727574"/>
        </a:solidFill>
        <a:effectLst/>
        <a:uFillTx/>
        <a:latin typeface="PT Sans"/>
        <a:ea typeface="PT Sans"/>
        <a:cs typeface="PT Sans"/>
        <a:sym typeface="PT Sans"/>
      </a:defRPr>
    </a:lvl8pPr>
    <a:lvl9pPr marL="0" marR="0" indent="18288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600" b="0" i="0" u="none" strike="noStrike" cap="none" spc="0" normalizeH="0" baseline="0">
        <a:ln>
          <a:noFill/>
        </a:ln>
        <a:solidFill>
          <a:srgbClr val="727574"/>
        </a:solidFill>
        <a:effectLst/>
        <a:uFillTx/>
        <a:latin typeface="PT Sans"/>
        <a:ea typeface="PT Sans"/>
        <a:cs typeface="PT Sans"/>
        <a:sym typeface="PT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3175" cap="flat">
              <a:solidFill>
                <a:srgbClr val="B8B8B8"/>
              </a:solidFill>
              <a:prstDash val="solid"/>
              <a:miter lim="400000"/>
            </a:ln>
          </a:left>
          <a:right>
            <a:ln w="3175" cap="flat">
              <a:solidFill>
                <a:srgbClr val="B8B8B8"/>
              </a:solidFill>
              <a:prstDash val="solid"/>
              <a:miter lim="400000"/>
            </a:ln>
          </a:right>
          <a:top>
            <a:ln w="3175" cap="flat">
              <a:solidFill>
                <a:srgbClr val="B8B8B8"/>
              </a:solidFill>
              <a:prstDash val="solid"/>
              <a:miter lim="400000"/>
            </a:ln>
          </a:top>
          <a:bottom>
            <a:ln w="3175" cap="flat">
              <a:solidFill>
                <a:srgbClr val="B8B8B8"/>
              </a:solidFill>
              <a:prstDash val="solid"/>
              <a:miter lim="400000"/>
            </a:ln>
          </a:bottom>
          <a:insideH>
            <a:ln w="3175" cap="flat">
              <a:solidFill>
                <a:srgbClr val="B8B8B8"/>
              </a:solidFill>
              <a:prstDash val="solid"/>
              <a:miter lim="400000"/>
            </a:ln>
          </a:insideH>
          <a:insideV>
            <a:ln w="3175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606060"/>
              </a:solidFill>
              <a:prstDash val="solid"/>
              <a:miter lim="400000"/>
            </a:ln>
          </a:left>
          <a:right>
            <a:ln w="3175" cap="flat">
              <a:solidFill>
                <a:srgbClr val="606060"/>
              </a:solidFill>
              <a:prstDash val="solid"/>
              <a:miter lim="400000"/>
            </a:ln>
          </a:right>
          <a:top>
            <a:ln w="3175" cap="flat">
              <a:solidFill>
                <a:srgbClr val="606060"/>
              </a:solidFill>
              <a:prstDash val="solid"/>
              <a:miter lim="400000"/>
            </a:ln>
          </a:top>
          <a:bottom>
            <a:ln w="3175" cap="flat">
              <a:solidFill>
                <a:srgbClr val="606060"/>
              </a:solidFill>
              <a:prstDash val="solid"/>
              <a:miter lim="400000"/>
            </a:ln>
          </a:bottom>
          <a:insideH>
            <a:ln w="3175" cap="flat">
              <a:solidFill>
                <a:srgbClr val="606060"/>
              </a:solidFill>
              <a:prstDash val="solid"/>
              <a:miter lim="400000"/>
            </a:ln>
          </a:insideH>
          <a:insideV>
            <a:ln w="3175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3175" cap="flat">
              <a:solidFill>
                <a:srgbClr val="B8B8B8"/>
              </a:solidFill>
              <a:prstDash val="solid"/>
              <a:miter lim="400000"/>
            </a:ln>
          </a:left>
          <a:right>
            <a:ln w="3175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3175" cap="flat">
              <a:solidFill>
                <a:srgbClr val="606060"/>
              </a:solidFill>
              <a:prstDash val="solid"/>
              <a:miter lim="400000"/>
            </a:ln>
          </a:bottom>
          <a:insideH>
            <a:ln w="3175" cap="flat">
              <a:solidFill>
                <a:srgbClr val="B8B8B8"/>
              </a:solidFill>
              <a:prstDash val="solid"/>
              <a:miter lim="400000"/>
            </a:ln>
          </a:insideH>
          <a:insideV>
            <a:ln w="3175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606060"/>
              </a:solidFill>
              <a:prstDash val="solid"/>
              <a:miter lim="400000"/>
            </a:ln>
          </a:left>
          <a:right>
            <a:ln w="3175" cap="flat">
              <a:solidFill>
                <a:srgbClr val="606060"/>
              </a:solidFill>
              <a:prstDash val="solid"/>
              <a:miter lim="400000"/>
            </a:ln>
          </a:right>
          <a:top>
            <a:ln w="3175" cap="flat">
              <a:solidFill>
                <a:srgbClr val="606060"/>
              </a:solidFill>
              <a:prstDash val="solid"/>
              <a:miter lim="400000"/>
            </a:ln>
          </a:top>
          <a:bottom>
            <a:ln w="3175" cap="flat">
              <a:solidFill>
                <a:srgbClr val="606060"/>
              </a:solidFill>
              <a:prstDash val="solid"/>
              <a:miter lim="400000"/>
            </a:ln>
          </a:bottom>
          <a:insideH>
            <a:ln w="3175" cap="flat">
              <a:solidFill>
                <a:srgbClr val="606060"/>
              </a:solidFill>
              <a:prstDash val="solid"/>
              <a:miter lim="400000"/>
            </a:ln>
          </a:insideH>
          <a:insideV>
            <a:ln w="3175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5D5D5D"/>
              </a:solidFill>
              <a:prstDash val="solid"/>
              <a:miter lim="400000"/>
            </a:ln>
          </a:left>
          <a:right>
            <a:ln w="3175" cap="flat">
              <a:solidFill>
                <a:srgbClr val="5D5D5D"/>
              </a:solidFill>
              <a:prstDash val="solid"/>
              <a:miter lim="400000"/>
            </a:ln>
          </a:right>
          <a:top>
            <a:ln w="3175" cap="flat">
              <a:solidFill>
                <a:srgbClr val="5D5D5D"/>
              </a:solidFill>
              <a:prstDash val="solid"/>
              <a:miter lim="400000"/>
            </a:ln>
          </a:top>
          <a:bottom>
            <a:ln w="3175" cap="flat">
              <a:solidFill>
                <a:srgbClr val="5D5D5D"/>
              </a:solidFill>
              <a:prstDash val="solid"/>
              <a:miter lim="400000"/>
            </a:ln>
          </a:bottom>
          <a:insideH>
            <a:ln w="3175" cap="flat">
              <a:solidFill>
                <a:srgbClr val="5D5D5D"/>
              </a:solidFill>
              <a:prstDash val="solid"/>
              <a:miter lim="400000"/>
            </a:ln>
          </a:insideH>
          <a:insideV>
            <a:ln w="3175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5D5D5D"/>
              </a:solidFill>
              <a:prstDash val="solid"/>
              <a:miter lim="400000"/>
            </a:ln>
          </a:left>
          <a:right>
            <a:ln w="3175" cap="flat">
              <a:solidFill>
                <a:srgbClr val="5D5D5D"/>
              </a:solidFill>
              <a:prstDash val="solid"/>
              <a:miter lim="400000"/>
            </a:ln>
          </a:right>
          <a:top>
            <a:ln w="3175" cap="flat">
              <a:solidFill>
                <a:srgbClr val="5D5D5D"/>
              </a:solidFill>
              <a:prstDash val="solid"/>
              <a:miter lim="400000"/>
            </a:ln>
          </a:top>
          <a:bottom>
            <a:ln w="3175" cap="flat">
              <a:solidFill>
                <a:srgbClr val="5D5D5D"/>
              </a:solidFill>
              <a:prstDash val="solid"/>
              <a:miter lim="400000"/>
            </a:ln>
          </a:bottom>
          <a:insideH>
            <a:ln w="3175" cap="flat">
              <a:solidFill>
                <a:srgbClr val="5D5D5D"/>
              </a:solidFill>
              <a:prstDash val="solid"/>
              <a:miter lim="400000"/>
            </a:ln>
          </a:insideH>
          <a:insideV>
            <a:ln w="3175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5D5D5D"/>
              </a:solidFill>
              <a:prstDash val="solid"/>
              <a:miter lim="400000"/>
            </a:ln>
          </a:left>
          <a:right>
            <a:ln w="3175" cap="flat">
              <a:solidFill>
                <a:srgbClr val="5D5D5D"/>
              </a:solidFill>
              <a:prstDash val="solid"/>
              <a:miter lim="400000"/>
            </a:ln>
          </a:right>
          <a:top>
            <a:ln w="3175" cap="flat">
              <a:solidFill>
                <a:srgbClr val="5D5D5D"/>
              </a:solidFill>
              <a:prstDash val="solid"/>
              <a:miter lim="400000"/>
            </a:ln>
          </a:top>
          <a:bottom>
            <a:ln w="3175" cap="flat">
              <a:solidFill>
                <a:srgbClr val="5D5D5D"/>
              </a:solidFill>
              <a:prstDash val="solid"/>
              <a:miter lim="400000"/>
            </a:ln>
          </a:bottom>
          <a:insideH>
            <a:ln w="3175" cap="flat">
              <a:solidFill>
                <a:srgbClr val="5D5D5D"/>
              </a:solidFill>
              <a:prstDash val="solid"/>
              <a:miter lim="400000"/>
            </a:ln>
          </a:insideH>
          <a:insideV>
            <a:ln w="3175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35"/>
    <p:restoredTop sz="94592"/>
  </p:normalViewPr>
  <p:slideViewPr>
    <p:cSldViewPr snapToGrid="0" snapToObjects="1">
      <p:cViewPr varScale="1">
        <p:scale>
          <a:sx n="43" d="100"/>
          <a:sy n="43" d="100"/>
        </p:scale>
        <p:origin x="768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png>
</file>

<file path=ppt/media/image4.tiff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8" name="Shape 2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7983959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>
            <a:spLocks noGrp="1"/>
          </p:cNvSpPr>
          <p:nvPr>
            <p:ph type="sldNum" sz="quarter" idx="2"/>
          </p:nvPr>
        </p:nvSpPr>
        <p:spPr>
          <a:xfrm>
            <a:off x="11971114" y="11525250"/>
            <a:ext cx="432247" cy="482601"/>
          </a:xfrm>
          <a:prstGeom prst="rect">
            <a:avLst/>
          </a:prstGeom>
        </p:spPr>
        <p:txBody>
          <a:bodyPr wrap="none"/>
          <a:lstStyle>
            <a:lvl1pPr>
              <a:defRPr sz="2400" cap="none" spc="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0" name="Shape 2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" name="Shape 2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3121683" y="2765425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909380" y="2765424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697077" y="2765424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4484774" y="2765423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8272471" y="2765423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3121683" y="6508518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6909380" y="6508517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0697077" y="6508517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14484774" y="6508516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8272471" y="6508516"/>
            <a:ext cx="3413125" cy="34131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573218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3121683" y="2765425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909380" y="2765424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697077" y="2765424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4484774" y="2765423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8272471" y="2765423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3121683" y="6508518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6909380" y="6508517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0697077" y="6508517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14484774" y="6508516"/>
            <a:ext cx="3413125" cy="3413125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8272471" y="6508516"/>
            <a:ext cx="3413125" cy="34131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82085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23144244" y="12526236"/>
            <a:ext cx="831289" cy="831289"/>
          </a:xfrm>
          <a:prstGeom prst="ellipse">
            <a:avLst/>
          </a:prstGeom>
          <a:solidFill>
            <a:srgbClr val="282828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2121840" y="2279414"/>
            <a:ext cx="16482720" cy="217683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2167984" y="4630044"/>
            <a:ext cx="20476358" cy="701929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23255935" y="12764080"/>
            <a:ext cx="607908" cy="355601"/>
          </a:xfrm>
          <a:prstGeom prst="rect">
            <a:avLst/>
          </a:prstGeom>
          <a:ln w="3175">
            <a:miter lim="400000"/>
          </a:ln>
        </p:spPr>
        <p:txBody>
          <a:bodyPr lIns="38100" tIns="38100" rIns="38100" bIns="38100">
            <a:spAutoFit/>
          </a:bodyPr>
          <a:lstStyle>
            <a:lvl1pPr algn="ctr">
              <a:defRPr sz="1800" cap="all" spc="360">
                <a:solidFill>
                  <a:srgbClr val="FFFFFF"/>
                </a:solidFill>
                <a:latin typeface="+mn-lt"/>
                <a:ea typeface="+mn-ea"/>
                <a:cs typeface="+mn-cs"/>
                <a:sym typeface="Montserrat-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ransition spd="med"/>
  <p:txStyles>
    <p:titleStyle>
      <a:lvl1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none" spc="0" baseline="0">
          <a:ln>
            <a:noFill/>
          </a:ln>
          <a:solidFill>
            <a:srgbClr val="282828"/>
          </a:solidFill>
          <a:uFillTx/>
          <a:latin typeface="Signika"/>
          <a:ea typeface="Signika"/>
          <a:cs typeface="Signika"/>
          <a:sym typeface="Signika"/>
        </a:defRPr>
      </a:lvl1pPr>
      <a:lvl2pPr marL="0" marR="0" indent="22860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none" spc="0" baseline="0">
          <a:ln>
            <a:noFill/>
          </a:ln>
          <a:solidFill>
            <a:srgbClr val="282828"/>
          </a:solidFill>
          <a:uFillTx/>
          <a:latin typeface="Signika"/>
          <a:ea typeface="Signika"/>
          <a:cs typeface="Signika"/>
          <a:sym typeface="Signika"/>
        </a:defRPr>
      </a:lvl2pPr>
      <a:lvl3pPr marL="0" marR="0" indent="45720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none" spc="0" baseline="0">
          <a:ln>
            <a:noFill/>
          </a:ln>
          <a:solidFill>
            <a:srgbClr val="282828"/>
          </a:solidFill>
          <a:uFillTx/>
          <a:latin typeface="Signika"/>
          <a:ea typeface="Signika"/>
          <a:cs typeface="Signika"/>
          <a:sym typeface="Signika"/>
        </a:defRPr>
      </a:lvl3pPr>
      <a:lvl4pPr marL="0" marR="0" indent="68580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none" spc="0" baseline="0">
          <a:ln>
            <a:noFill/>
          </a:ln>
          <a:solidFill>
            <a:srgbClr val="282828"/>
          </a:solidFill>
          <a:uFillTx/>
          <a:latin typeface="Signika"/>
          <a:ea typeface="Signika"/>
          <a:cs typeface="Signika"/>
          <a:sym typeface="Signika"/>
        </a:defRPr>
      </a:lvl4pPr>
      <a:lvl5pPr marL="0" marR="0" indent="91440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none" spc="0" baseline="0">
          <a:ln>
            <a:noFill/>
          </a:ln>
          <a:solidFill>
            <a:srgbClr val="282828"/>
          </a:solidFill>
          <a:uFillTx/>
          <a:latin typeface="Signika"/>
          <a:ea typeface="Signika"/>
          <a:cs typeface="Signika"/>
          <a:sym typeface="Signika"/>
        </a:defRPr>
      </a:lvl5pPr>
      <a:lvl6pPr marL="0" marR="0" indent="114300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none" spc="0" baseline="0">
          <a:ln>
            <a:noFill/>
          </a:ln>
          <a:solidFill>
            <a:srgbClr val="282828"/>
          </a:solidFill>
          <a:uFillTx/>
          <a:latin typeface="Signika"/>
          <a:ea typeface="Signika"/>
          <a:cs typeface="Signika"/>
          <a:sym typeface="Signika"/>
        </a:defRPr>
      </a:lvl6pPr>
      <a:lvl7pPr marL="0" marR="0" indent="137160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none" spc="0" baseline="0">
          <a:ln>
            <a:noFill/>
          </a:ln>
          <a:solidFill>
            <a:srgbClr val="282828"/>
          </a:solidFill>
          <a:uFillTx/>
          <a:latin typeface="Signika"/>
          <a:ea typeface="Signika"/>
          <a:cs typeface="Signika"/>
          <a:sym typeface="Signika"/>
        </a:defRPr>
      </a:lvl7pPr>
      <a:lvl8pPr marL="0" marR="0" indent="160020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none" spc="0" baseline="0">
          <a:ln>
            <a:noFill/>
          </a:ln>
          <a:solidFill>
            <a:srgbClr val="282828"/>
          </a:solidFill>
          <a:uFillTx/>
          <a:latin typeface="Signika"/>
          <a:ea typeface="Signika"/>
          <a:cs typeface="Signika"/>
          <a:sym typeface="Signika"/>
        </a:defRPr>
      </a:lvl8pPr>
      <a:lvl9pPr marL="0" marR="0" indent="182880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none" spc="0" baseline="0">
          <a:ln>
            <a:noFill/>
          </a:ln>
          <a:solidFill>
            <a:srgbClr val="282828"/>
          </a:solidFill>
          <a:uFillTx/>
          <a:latin typeface="Signika"/>
          <a:ea typeface="Signika"/>
          <a:cs typeface="Signika"/>
          <a:sym typeface="Signika"/>
        </a:defRPr>
      </a:lvl9pPr>
    </p:titleStyle>
    <p:body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600" b="0" i="0" u="none" strike="noStrike" cap="none" spc="0" baseline="0">
          <a:ln>
            <a:noFill/>
          </a:ln>
          <a:solidFill>
            <a:srgbClr val="727574"/>
          </a:solidFill>
          <a:uFillTx/>
          <a:latin typeface="PT Sans"/>
          <a:ea typeface="PT Sans"/>
          <a:cs typeface="PT Sans"/>
          <a:sym typeface="PT Sans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600" b="0" i="0" u="none" strike="noStrike" cap="none" spc="0" baseline="0">
          <a:ln>
            <a:noFill/>
          </a:ln>
          <a:solidFill>
            <a:srgbClr val="727574"/>
          </a:solidFill>
          <a:uFillTx/>
          <a:latin typeface="PT Sans"/>
          <a:ea typeface="PT Sans"/>
          <a:cs typeface="PT Sans"/>
          <a:sym typeface="PT Sans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600" b="0" i="0" u="none" strike="noStrike" cap="none" spc="0" baseline="0">
          <a:ln>
            <a:noFill/>
          </a:ln>
          <a:solidFill>
            <a:srgbClr val="727574"/>
          </a:solidFill>
          <a:uFillTx/>
          <a:latin typeface="PT Sans"/>
          <a:ea typeface="PT Sans"/>
          <a:cs typeface="PT Sans"/>
          <a:sym typeface="PT Sans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600" b="0" i="0" u="none" strike="noStrike" cap="none" spc="0" baseline="0">
          <a:ln>
            <a:noFill/>
          </a:ln>
          <a:solidFill>
            <a:srgbClr val="727574"/>
          </a:solidFill>
          <a:uFillTx/>
          <a:latin typeface="PT Sans"/>
          <a:ea typeface="PT Sans"/>
          <a:cs typeface="PT Sans"/>
          <a:sym typeface="PT Sans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600" b="0" i="0" u="none" strike="noStrike" cap="none" spc="0" baseline="0">
          <a:ln>
            <a:noFill/>
          </a:ln>
          <a:solidFill>
            <a:srgbClr val="727574"/>
          </a:solidFill>
          <a:uFillTx/>
          <a:latin typeface="PT Sans"/>
          <a:ea typeface="PT Sans"/>
          <a:cs typeface="PT Sans"/>
          <a:sym typeface="PT Sans"/>
        </a:defRPr>
      </a:lvl5pPr>
      <a:lvl6pPr marL="0" marR="0" indent="1143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600" b="0" i="0" u="none" strike="noStrike" cap="none" spc="0" baseline="0">
          <a:ln>
            <a:noFill/>
          </a:ln>
          <a:solidFill>
            <a:srgbClr val="727574"/>
          </a:solidFill>
          <a:uFillTx/>
          <a:latin typeface="PT Sans"/>
          <a:ea typeface="PT Sans"/>
          <a:cs typeface="PT Sans"/>
          <a:sym typeface="PT Sans"/>
        </a:defRPr>
      </a:lvl6pPr>
      <a:lvl7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600" b="0" i="0" u="none" strike="noStrike" cap="none" spc="0" baseline="0">
          <a:ln>
            <a:noFill/>
          </a:ln>
          <a:solidFill>
            <a:srgbClr val="727574"/>
          </a:solidFill>
          <a:uFillTx/>
          <a:latin typeface="PT Sans"/>
          <a:ea typeface="PT Sans"/>
          <a:cs typeface="PT Sans"/>
          <a:sym typeface="PT Sans"/>
        </a:defRPr>
      </a:lvl7pPr>
      <a:lvl8pPr marL="0" marR="0" indent="1600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600" b="0" i="0" u="none" strike="noStrike" cap="none" spc="0" baseline="0">
          <a:ln>
            <a:noFill/>
          </a:ln>
          <a:solidFill>
            <a:srgbClr val="727574"/>
          </a:solidFill>
          <a:uFillTx/>
          <a:latin typeface="PT Sans"/>
          <a:ea typeface="PT Sans"/>
          <a:cs typeface="PT Sans"/>
          <a:sym typeface="PT Sans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600" b="0" i="0" u="none" strike="noStrike" cap="none" spc="0" baseline="0">
          <a:ln>
            <a:noFill/>
          </a:ln>
          <a:solidFill>
            <a:srgbClr val="727574"/>
          </a:solidFill>
          <a:uFillTx/>
          <a:latin typeface="PT Sans"/>
          <a:ea typeface="PT Sans"/>
          <a:cs typeface="PT Sans"/>
          <a:sym typeface="PT Sans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all" spc="36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all" spc="36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all" spc="36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all" spc="36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all" spc="36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all" spc="36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all" spc="36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all" spc="36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all" spc="36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/>
        </p:nvSpPr>
        <p:spPr>
          <a:xfrm>
            <a:off x="7016634" y="5811779"/>
            <a:ext cx="2213092" cy="2092442"/>
          </a:xfrm>
          <a:prstGeom prst="ellipse">
            <a:avLst/>
          </a:prstGeom>
          <a:solidFill>
            <a:schemeClr val="tx2">
              <a:lumMod val="75000"/>
            </a:schemeClr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dirty="0"/>
          </a:p>
        </p:txBody>
      </p:sp>
      <p:sp>
        <p:nvSpPr>
          <p:cNvPr id="5" name="Shape 31">
            <a:extLst>
              <a:ext uri="{FF2B5EF4-FFF2-40B4-BE49-F238E27FC236}">
                <a16:creationId xmlns:a16="http://schemas.microsoft.com/office/drawing/2014/main" id="{D9BEEBD2-9D44-AF41-B20E-FBA772378471}"/>
              </a:ext>
            </a:extLst>
          </p:cNvPr>
          <p:cNvSpPr/>
          <p:nvPr/>
        </p:nvSpPr>
        <p:spPr>
          <a:xfrm>
            <a:off x="9229726" y="5783204"/>
            <a:ext cx="2213092" cy="2092442"/>
          </a:xfrm>
          <a:prstGeom prst="ellipse">
            <a:avLst/>
          </a:prstGeom>
          <a:solidFill>
            <a:schemeClr val="bg1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dirty="0"/>
          </a:p>
        </p:txBody>
      </p:sp>
      <p:sp>
        <p:nvSpPr>
          <p:cNvPr id="6" name="Shape 31">
            <a:extLst>
              <a:ext uri="{FF2B5EF4-FFF2-40B4-BE49-F238E27FC236}">
                <a16:creationId xmlns:a16="http://schemas.microsoft.com/office/drawing/2014/main" id="{424FC075-6E51-A746-BE1E-3E04DF4BD0FB}"/>
              </a:ext>
            </a:extLst>
          </p:cNvPr>
          <p:cNvSpPr/>
          <p:nvPr/>
        </p:nvSpPr>
        <p:spPr>
          <a:xfrm>
            <a:off x="11442818" y="5811779"/>
            <a:ext cx="2213092" cy="2092442"/>
          </a:xfrm>
          <a:prstGeom prst="ellipse">
            <a:avLst/>
          </a:prstGeom>
          <a:solidFill>
            <a:schemeClr val="accent2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dirty="0"/>
          </a:p>
        </p:txBody>
      </p:sp>
      <p:sp>
        <p:nvSpPr>
          <p:cNvPr id="7" name="Shape 31">
            <a:extLst>
              <a:ext uri="{FF2B5EF4-FFF2-40B4-BE49-F238E27FC236}">
                <a16:creationId xmlns:a16="http://schemas.microsoft.com/office/drawing/2014/main" id="{F9B72F7D-1AA9-7743-9710-BAC30ADD54AB}"/>
              </a:ext>
            </a:extLst>
          </p:cNvPr>
          <p:cNvSpPr/>
          <p:nvPr/>
        </p:nvSpPr>
        <p:spPr>
          <a:xfrm>
            <a:off x="13655910" y="5811779"/>
            <a:ext cx="2213092" cy="2092442"/>
          </a:xfrm>
          <a:prstGeom prst="ellipse">
            <a:avLst/>
          </a:prstGeom>
          <a:solidFill>
            <a:srgbClr val="002060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dirty="0"/>
          </a:p>
        </p:txBody>
      </p:sp>
      <p:sp>
        <p:nvSpPr>
          <p:cNvPr id="32" name="Shape 32"/>
          <p:cNvSpPr/>
          <p:nvPr/>
        </p:nvSpPr>
        <p:spPr>
          <a:xfrm>
            <a:off x="7835260" y="6329288"/>
            <a:ext cx="7215116" cy="100027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ctr">
              <a:defRPr sz="12000" b="1">
                <a:solidFill>
                  <a:srgbClr val="FFFFFF"/>
                </a:solidFill>
                <a:latin typeface="Signika"/>
                <a:ea typeface="Signika"/>
                <a:cs typeface="Signika"/>
                <a:sym typeface="Signika"/>
              </a:defRPr>
            </a:lvl1pPr>
          </a:lstStyle>
          <a:p>
            <a:r>
              <a:rPr lang="sv-SE" sz="6000" dirty="0">
                <a:latin typeface="Helvetica" pitchFamily="2" charset="0"/>
              </a:rPr>
              <a:t>Big Data Clustering</a:t>
            </a:r>
            <a:endParaRPr sz="6000" dirty="0">
              <a:latin typeface="Helvetica" pitchFamily="2" charset="0"/>
            </a:endParaRPr>
          </a:p>
        </p:txBody>
      </p:sp>
      <p:sp>
        <p:nvSpPr>
          <p:cNvPr id="2" name="textruta 1">
            <a:extLst>
              <a:ext uri="{FF2B5EF4-FFF2-40B4-BE49-F238E27FC236}">
                <a16:creationId xmlns:a16="http://schemas.microsoft.com/office/drawing/2014/main" id="{706FE9A4-B801-F04E-8FBD-987A647CDCA0}"/>
              </a:ext>
            </a:extLst>
          </p:cNvPr>
          <p:cNvSpPr txBox="1"/>
          <p:nvPr/>
        </p:nvSpPr>
        <p:spPr>
          <a:xfrm>
            <a:off x="6675120" y="9972273"/>
            <a:ext cx="9570720" cy="477054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2600" b="0" i="0" u="none" strike="noStrike" cap="none" spc="0" normalizeH="0" baseline="0" dirty="0">
                <a:ln>
                  <a:noFill/>
                </a:ln>
                <a:solidFill>
                  <a:srgbClr val="727574"/>
                </a:solidFill>
                <a:effectLst/>
                <a:uFillTx/>
                <a:latin typeface="PT Sans"/>
                <a:ea typeface="PT Sans"/>
                <a:cs typeface="PT Sans"/>
                <a:sym typeface="PT Sans"/>
              </a:rPr>
              <a:t>JIN GUO &amp; JURIE GERMISHUYS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/>
          <p:nvPr/>
        </p:nvSpPr>
        <p:spPr>
          <a:xfrm>
            <a:off x="1543050" y="1629876"/>
            <a:ext cx="21712885" cy="119905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>
            <a:normAutofit fontScale="85000" lnSpcReduction="20000"/>
          </a:bodyPr>
          <a:lstStyle/>
          <a:p>
            <a:pPr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pPr>
            <a:r>
              <a:rPr lang="en-GB" dirty="0"/>
              <a:t>Context</a:t>
            </a:r>
          </a:p>
        </p:txBody>
      </p:sp>
      <p:sp>
        <p:nvSpPr>
          <p:cNvPr id="36" name="Shape 3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3" name="Rektangel 2">
            <a:extLst>
              <a:ext uri="{FF2B5EF4-FFF2-40B4-BE49-F238E27FC236}">
                <a16:creationId xmlns:a16="http://schemas.microsoft.com/office/drawing/2014/main" id="{113CD8E8-CCC5-4649-9C67-7619D2A66AF0}"/>
              </a:ext>
            </a:extLst>
          </p:cNvPr>
          <p:cNvSpPr/>
          <p:nvPr/>
        </p:nvSpPr>
        <p:spPr>
          <a:xfrm>
            <a:off x="1543049" y="3718560"/>
            <a:ext cx="21712885" cy="6253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5F6261"/>
                </a:solidFill>
                <a:latin typeface="PT Sans" panose="020B0503020203020204" pitchFamily="34" charset="77"/>
                <a:ea typeface="Calibri" panose="020F0502020204030204" pitchFamily="34" charset="0"/>
                <a:cs typeface="PT Sans" panose="020B0503020203020204" pitchFamily="34" charset="77"/>
              </a:rPr>
              <a:t>Language used:  Python</a:t>
            </a:r>
            <a:endParaRPr lang="en-GB" sz="3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5F6261"/>
                </a:solidFill>
                <a:latin typeface="PT Sans" panose="020B0503020203020204" pitchFamily="34" charset="77"/>
                <a:ea typeface="Calibri" panose="020F0502020204030204" pitchFamily="34" charset="0"/>
                <a:cs typeface="PT Sans" panose="020B0503020203020204" pitchFamily="34" charset="77"/>
              </a:rPr>
              <a:t>Data used: Wikipedia text (</a:t>
            </a:r>
            <a:r>
              <a:rPr lang="en-GB" sz="3000" dirty="0" err="1">
                <a:solidFill>
                  <a:srgbClr val="5F6261"/>
                </a:solidFill>
                <a:latin typeface="PT Sans" panose="020B0503020203020204" pitchFamily="34" charset="77"/>
                <a:ea typeface="Calibri" panose="020F0502020204030204" pitchFamily="34" charset="0"/>
                <a:cs typeface="PT Sans" panose="020B0503020203020204" pitchFamily="34" charset="77"/>
              </a:rPr>
              <a:t>url</a:t>
            </a:r>
            <a:r>
              <a:rPr lang="en-GB" sz="3000" dirty="0">
                <a:solidFill>
                  <a:srgbClr val="5F6261"/>
                </a:solidFill>
                <a:latin typeface="PT Sans" panose="020B0503020203020204" pitchFamily="34" charset="77"/>
                <a:ea typeface="Calibri" panose="020F0502020204030204" pitchFamily="34" charset="0"/>
                <a:cs typeface="PT Sans" panose="020B0503020203020204" pitchFamily="34" charset="77"/>
              </a:rPr>
              <a:t>)</a:t>
            </a:r>
            <a:endParaRPr lang="en-GB" sz="3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5F6261"/>
                </a:solidFill>
                <a:latin typeface="PT Sans" panose="020B0503020203020204" pitchFamily="34" charset="77"/>
                <a:ea typeface="Calibri" panose="020F0502020204030204" pitchFamily="34" charset="0"/>
                <a:cs typeface="PT Sans" panose="020B0503020203020204" pitchFamily="34" charset="77"/>
              </a:rPr>
              <a:t>Word embedding performed using Word2Vec</a:t>
            </a:r>
            <a:endParaRPr lang="en-GB" sz="3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5F6261"/>
                </a:solidFill>
                <a:latin typeface="PT Sans" panose="020B0503020203020204" pitchFamily="34" charset="77"/>
                <a:ea typeface="Calibri" panose="020F0502020204030204" pitchFamily="34" charset="0"/>
                <a:cs typeface="PT Sans" panose="020B0503020203020204" pitchFamily="34" charset="77"/>
              </a:rPr>
              <a:t>Three clustering  algorithms considered:</a:t>
            </a:r>
            <a:endParaRPr lang="en-GB" sz="3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3000" dirty="0">
                <a:solidFill>
                  <a:srgbClr val="5F6261"/>
                </a:solidFill>
                <a:latin typeface="PT Sans" panose="020B0503020203020204" pitchFamily="34" charset="77"/>
                <a:ea typeface="Calibri" panose="020F0502020204030204" pitchFamily="34" charset="0"/>
                <a:cs typeface="PT Sans" panose="020B0503020203020204" pitchFamily="34" charset="77"/>
              </a:rPr>
              <a:t>K-Means (</a:t>
            </a:r>
            <a:r>
              <a:rPr lang="en-GB" sz="3000" dirty="0" err="1">
                <a:solidFill>
                  <a:srgbClr val="5F6261"/>
                </a:solidFill>
                <a:latin typeface="PT Sans" panose="020B0503020203020204" pitchFamily="34" charset="77"/>
                <a:ea typeface="Calibri" panose="020F0502020204030204" pitchFamily="34" charset="0"/>
                <a:cs typeface="PT Sans" panose="020B0503020203020204" pitchFamily="34" charset="77"/>
              </a:rPr>
              <a:t>Sci</a:t>
            </a:r>
            <a:r>
              <a:rPr lang="en-GB" sz="3000" dirty="0">
                <a:solidFill>
                  <a:srgbClr val="5F6261"/>
                </a:solidFill>
                <a:latin typeface="PT Sans" panose="020B0503020203020204" pitchFamily="34" charset="77"/>
                <a:ea typeface="Calibri" panose="020F0502020204030204" pitchFamily="34" charset="0"/>
                <a:cs typeface="PT Sans" panose="020B0503020203020204" pitchFamily="34" charset="77"/>
              </a:rPr>
              <a:t>-kit Learn package)</a:t>
            </a:r>
            <a:endParaRPr lang="en-GB" sz="3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3000" dirty="0">
                <a:solidFill>
                  <a:srgbClr val="5F6261"/>
                </a:solidFill>
                <a:latin typeface="PT Sans" panose="020B0503020203020204" pitchFamily="34" charset="77"/>
                <a:ea typeface="Calibri" panose="020F0502020204030204" pitchFamily="34" charset="0"/>
                <a:cs typeface="PT Sans" panose="020B0503020203020204" pitchFamily="34" charset="77"/>
              </a:rPr>
              <a:t>DBSCAN (</a:t>
            </a:r>
            <a:r>
              <a:rPr lang="en-GB" sz="3000" dirty="0" err="1">
                <a:solidFill>
                  <a:srgbClr val="5F6261"/>
                </a:solidFill>
                <a:latin typeface="PT Sans" panose="020B0503020203020204" pitchFamily="34" charset="77"/>
                <a:ea typeface="Calibri" panose="020F0502020204030204" pitchFamily="34" charset="0"/>
                <a:cs typeface="PT Sans" panose="020B0503020203020204" pitchFamily="34" charset="77"/>
              </a:rPr>
              <a:t>Sci</a:t>
            </a:r>
            <a:r>
              <a:rPr lang="en-GB" sz="3000" dirty="0">
                <a:solidFill>
                  <a:srgbClr val="5F6261"/>
                </a:solidFill>
                <a:latin typeface="PT Sans" panose="020B0503020203020204" pitchFamily="34" charset="77"/>
                <a:ea typeface="Calibri" panose="020F0502020204030204" pitchFamily="34" charset="0"/>
                <a:cs typeface="PT Sans" panose="020B0503020203020204" pitchFamily="34" charset="77"/>
              </a:rPr>
              <a:t>-kit Learn package)</a:t>
            </a:r>
            <a:endParaRPr lang="en-GB" sz="3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sz="3000" dirty="0">
                <a:solidFill>
                  <a:srgbClr val="5F6261"/>
                </a:solidFill>
                <a:latin typeface="PT Sans" panose="020B0503020203020204" pitchFamily="34" charset="77"/>
                <a:ea typeface="Calibri" panose="020F0502020204030204" pitchFamily="34" charset="0"/>
                <a:cs typeface="PT Sans" panose="020B0503020203020204" pitchFamily="34" charset="77"/>
              </a:rPr>
              <a:t>Hierarchical Clustering (</a:t>
            </a:r>
            <a:r>
              <a:rPr lang="en-GB" sz="3000" dirty="0" err="1">
                <a:solidFill>
                  <a:srgbClr val="5F6261"/>
                </a:solidFill>
                <a:latin typeface="PT Sans" panose="020B0503020203020204" pitchFamily="34" charset="77"/>
                <a:ea typeface="Calibri" panose="020F0502020204030204" pitchFamily="34" charset="0"/>
                <a:cs typeface="PT Sans" panose="020B0503020203020204" pitchFamily="34" charset="77"/>
              </a:rPr>
              <a:t>Scipy</a:t>
            </a:r>
            <a:r>
              <a:rPr lang="en-GB" sz="3000" dirty="0">
                <a:solidFill>
                  <a:srgbClr val="5F6261"/>
                </a:solidFill>
                <a:latin typeface="PT Sans" panose="020B0503020203020204" pitchFamily="34" charset="77"/>
                <a:ea typeface="Calibri" panose="020F0502020204030204" pitchFamily="34" charset="0"/>
                <a:cs typeface="PT Sans" panose="020B0503020203020204" pitchFamily="34" charset="77"/>
              </a:rPr>
              <a:t> package)</a:t>
            </a:r>
            <a:endParaRPr lang="en-GB" sz="3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5F6261"/>
                </a:solidFill>
                <a:latin typeface="PT Sans" panose="020B0503020203020204" pitchFamily="34" charset="77"/>
                <a:ea typeface="Calibri" panose="020F0502020204030204" pitchFamily="34" charset="0"/>
                <a:cs typeface="PT Sans" panose="020B0503020203020204" pitchFamily="34" charset="77"/>
              </a:rPr>
              <a:t>Big data cases considered: large n (observations) &amp; large k (dimensions)</a:t>
            </a: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5F6261"/>
                </a:solidFill>
                <a:latin typeface="PT Sans" panose="020B0503020203020204" pitchFamily="34" charset="77"/>
                <a:ea typeface="Calibri" panose="020F0502020204030204" pitchFamily="34" charset="0"/>
                <a:cs typeface="Times New Roman" panose="02020603050405020304" pitchFamily="18" charset="0"/>
              </a:rPr>
              <a:t>Performance metric: running time of clustering algorithms</a:t>
            </a:r>
            <a:endParaRPr lang="en-GB" sz="3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88BCE33A-EDBB-EB42-BEA8-36A18FF6E0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7430" y="4151630"/>
            <a:ext cx="11823700" cy="4254500"/>
          </a:xfrm>
          <a:prstGeom prst="rect">
            <a:avLst/>
          </a:prstGeom>
        </p:spPr>
      </p:pic>
      <p:cxnSp>
        <p:nvCxnSpPr>
          <p:cNvPr id="6" name="Rak pil 5">
            <a:extLst>
              <a:ext uri="{FF2B5EF4-FFF2-40B4-BE49-F238E27FC236}">
                <a16:creationId xmlns:a16="http://schemas.microsoft.com/office/drawing/2014/main" id="{54ED7C39-395C-1549-B8C4-33EAC910809E}"/>
              </a:ext>
            </a:extLst>
          </p:cNvPr>
          <p:cNvCxnSpPr/>
          <p:nvPr/>
        </p:nvCxnSpPr>
        <p:spPr>
          <a:xfrm>
            <a:off x="9540240" y="5516880"/>
            <a:ext cx="1432560" cy="274320"/>
          </a:xfrm>
          <a:prstGeom prst="straightConnector1">
            <a:avLst/>
          </a:prstGeom>
          <a:noFill/>
          <a:ln w="127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1188720" y="518160"/>
            <a:ext cx="22675123" cy="222504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>
            <a:normAutofit/>
          </a:bodyPr>
          <a:lstStyle>
            <a:lvl1pPr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lvl1pPr>
          </a:lstStyle>
          <a:p>
            <a:r>
              <a:rPr lang="sv-SE" dirty="0"/>
              <a:t>Observations from </a:t>
            </a:r>
            <a:r>
              <a:rPr lang="sv-SE" dirty="0" err="1"/>
              <a:t>clustering</a:t>
            </a:r>
            <a:endParaRPr dirty="0"/>
          </a:p>
        </p:txBody>
      </p:sp>
      <p:sp>
        <p:nvSpPr>
          <p:cNvPr id="40" name="Shape 4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2" name="Rektangel 1">
            <a:extLst>
              <a:ext uri="{FF2B5EF4-FFF2-40B4-BE49-F238E27FC236}">
                <a16:creationId xmlns:a16="http://schemas.microsoft.com/office/drawing/2014/main" id="{E1DAAABB-559F-B14C-8F77-117E0859C744}"/>
              </a:ext>
            </a:extLst>
          </p:cNvPr>
          <p:cNvSpPr/>
          <p:nvPr/>
        </p:nvSpPr>
        <p:spPr>
          <a:xfrm>
            <a:off x="1188719" y="3411885"/>
            <a:ext cx="2206721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5F6261"/>
                </a:solidFill>
                <a:latin typeface="PT Sans" panose="020B0503020203020204" pitchFamily="34" charset="77"/>
              </a:rPr>
              <a:t>Clustering with even a small number of data points resulted in clusters which made sense to some extent.</a:t>
            </a:r>
            <a:endParaRPr lang="sv-SE" sz="3000" dirty="0">
              <a:solidFill>
                <a:srgbClr val="5F6261"/>
              </a:solidFill>
              <a:latin typeface="PT Sans" panose="020B0503020203020204" pitchFamily="34" charset="77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5F6261"/>
                </a:solidFill>
                <a:latin typeface="PT Sans" panose="020B0503020203020204" pitchFamily="34" charset="77"/>
              </a:rPr>
              <a:t>DBSCAN results were very sensitive to the epsilon parameter, as expected.</a:t>
            </a:r>
            <a:endParaRPr lang="sv-SE" sz="3000" dirty="0">
              <a:solidFill>
                <a:srgbClr val="5F6261"/>
              </a:solidFill>
              <a:latin typeface="PT Sans" panose="020B0503020203020204" pitchFamily="34" charset="77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5F6261"/>
                </a:solidFill>
                <a:latin typeface="PT Sans" panose="020B0503020203020204" pitchFamily="34" charset="77"/>
              </a:rPr>
              <a:t>High-dimensional data does not change clustering results significantly – which was surprising.</a:t>
            </a:r>
            <a:endParaRPr lang="sv-SE" sz="3000" dirty="0">
              <a:solidFill>
                <a:srgbClr val="5F6261"/>
              </a:solidFill>
              <a:latin typeface="PT Sans" panose="020B0503020203020204" pitchFamily="34" charset="77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5F6261"/>
                </a:solidFill>
                <a:latin typeface="PT Sans" panose="020B0503020203020204" pitchFamily="34" charset="77"/>
              </a:rPr>
              <a:t>We ran into hardware limitations very quickly with high-dimensionality - with anything above 20000 dimensions for 5000 observations. </a:t>
            </a:r>
            <a:endParaRPr lang="sv-SE" sz="3000" dirty="0">
              <a:solidFill>
                <a:srgbClr val="5F6261"/>
              </a:solidFill>
              <a:latin typeface="PT Sans" panose="020B0503020203020204" pitchFamily="34" charset="77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5F6261"/>
                </a:solidFill>
                <a:latin typeface="PT Sans" panose="020B0503020203020204" pitchFamily="34" charset="77"/>
              </a:rPr>
              <a:t>Clustering visualisation was difficult beyond 500 embeddings – both in terms of plotting and interpretation. </a:t>
            </a:r>
            <a:endParaRPr lang="sv-SE" sz="3000" dirty="0">
              <a:solidFill>
                <a:srgbClr val="5F6261"/>
              </a:solidFill>
              <a:latin typeface="PT Sans" panose="020B0503020203020204" pitchFamily="34" charset="77"/>
            </a:endParaRPr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1920B1B9-F219-3441-9755-21576BAF9F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16758"/>
            <a:ext cx="15087600" cy="6425122"/>
          </a:xfrm>
          <a:prstGeom prst="rect">
            <a:avLst/>
          </a:prstGeom>
        </p:spPr>
      </p:pic>
      <p:sp>
        <p:nvSpPr>
          <p:cNvPr id="6" name="textruta 5">
            <a:extLst>
              <a:ext uri="{FF2B5EF4-FFF2-40B4-BE49-F238E27FC236}">
                <a16:creationId xmlns:a16="http://schemas.microsoft.com/office/drawing/2014/main" id="{6D4D7CDF-BE49-9041-8EC6-CF9EAA1EF47F}"/>
              </a:ext>
            </a:extLst>
          </p:cNvPr>
          <p:cNvSpPr txBox="1"/>
          <p:nvPr/>
        </p:nvSpPr>
        <p:spPr>
          <a:xfrm>
            <a:off x="2164080" y="7558550"/>
            <a:ext cx="2987040" cy="1677382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2600" b="0" i="0" u="none" strike="noStrike" cap="none" spc="0" normalizeH="0" baseline="0" dirty="0">
                <a:ln>
                  <a:noFill/>
                </a:ln>
                <a:solidFill>
                  <a:srgbClr val="727574"/>
                </a:solidFill>
                <a:effectLst/>
                <a:uFillTx/>
                <a:latin typeface="PT Sans"/>
                <a:ea typeface="PT Sans"/>
                <a:cs typeface="PT Sans"/>
                <a:sym typeface="PT Sans"/>
              </a:rPr>
              <a:t>Observations: 75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dirty="0"/>
              <a:t>Dimensions: 10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2600" b="0" i="0" u="none" strike="noStrike" cap="none" spc="0" normalizeH="0" baseline="0" dirty="0">
                <a:ln>
                  <a:noFill/>
                </a:ln>
                <a:solidFill>
                  <a:srgbClr val="727574"/>
                </a:solidFill>
                <a:effectLst/>
                <a:uFillTx/>
                <a:latin typeface="PT Sans"/>
                <a:ea typeface="PT Sans"/>
                <a:cs typeface="PT Sans"/>
                <a:sym typeface="PT Sans"/>
              </a:rPr>
              <a:t>(Typicall</a:t>
            </a:r>
            <a:r>
              <a:rPr lang="en-GB" dirty="0"/>
              <a:t>y between 50-500)</a:t>
            </a:r>
            <a:endParaRPr kumimoji="0" lang="en-GB" sz="2600" b="0" i="0" u="none" strike="noStrike" cap="none" spc="0" normalizeH="0" baseline="0" dirty="0">
              <a:ln>
                <a:noFill/>
              </a:ln>
              <a:solidFill>
                <a:srgbClr val="727574"/>
              </a:solidFill>
              <a:effectLst/>
              <a:uFillTx/>
              <a:latin typeface="PT Sans"/>
              <a:ea typeface="PT Sans"/>
              <a:cs typeface="PT Sans"/>
              <a:sym typeface="PT Sans"/>
            </a:endParaRPr>
          </a:p>
        </p:txBody>
      </p:sp>
      <p:pic>
        <p:nvPicPr>
          <p:cNvPr id="7" name="Bildobjekt 6">
            <a:extLst>
              <a:ext uri="{FF2B5EF4-FFF2-40B4-BE49-F238E27FC236}">
                <a16:creationId xmlns:a16="http://schemas.microsoft.com/office/drawing/2014/main" id="{312E4DBC-D4F8-D643-84A7-58B7D9796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1329" y="7152811"/>
            <a:ext cx="8798560" cy="5781623"/>
          </a:xfrm>
          <a:prstGeom prst="rect">
            <a:avLst/>
          </a:prstGeom>
        </p:spPr>
      </p:pic>
      <p:sp>
        <p:nvSpPr>
          <p:cNvPr id="11" name="textruta 10">
            <a:extLst>
              <a:ext uri="{FF2B5EF4-FFF2-40B4-BE49-F238E27FC236}">
                <a16:creationId xmlns:a16="http://schemas.microsoft.com/office/drawing/2014/main" id="{05FB8971-459E-9344-98CB-DC2AED5212D9}"/>
              </a:ext>
            </a:extLst>
          </p:cNvPr>
          <p:cNvSpPr txBox="1"/>
          <p:nvPr/>
        </p:nvSpPr>
        <p:spPr>
          <a:xfrm>
            <a:off x="20572849" y="7915887"/>
            <a:ext cx="2987040" cy="87716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2600" b="0" i="0" u="none" strike="noStrike" cap="none" spc="0" normalizeH="0" baseline="0" dirty="0">
                <a:ln>
                  <a:noFill/>
                </a:ln>
                <a:solidFill>
                  <a:srgbClr val="727574"/>
                </a:solidFill>
                <a:effectLst/>
                <a:uFillTx/>
                <a:latin typeface="PT Sans"/>
                <a:ea typeface="PT Sans"/>
                <a:cs typeface="PT Sans"/>
                <a:sym typeface="PT Sans"/>
              </a:rPr>
              <a:t>Observations: 5000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dirty="0"/>
              <a:t>Dimensions: 10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/>
        </p:nvSpPr>
        <p:spPr>
          <a:xfrm>
            <a:off x="23144244" y="12526236"/>
            <a:ext cx="831289" cy="831289"/>
          </a:xfrm>
          <a:prstGeom prst="ellipse">
            <a:avLst/>
          </a:prstGeom>
          <a:solidFill>
            <a:srgbClr val="282828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45" name="Shape 45"/>
          <p:cNvSpPr/>
          <p:nvPr/>
        </p:nvSpPr>
        <p:spPr>
          <a:xfrm>
            <a:off x="1702137" y="923087"/>
            <a:ext cx="21442107" cy="156149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>
            <a:normAutofit lnSpcReduction="10000"/>
          </a:bodyPr>
          <a:lstStyle>
            <a:lvl1pPr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lvl1pPr>
          </a:lstStyle>
          <a:p>
            <a:r>
              <a:rPr lang="sv-SE" dirty="0" err="1"/>
              <a:t>Running</a:t>
            </a:r>
            <a:r>
              <a:rPr lang="sv-SE" dirty="0"/>
              <a:t> </a:t>
            </a:r>
            <a:r>
              <a:rPr lang="sv-SE" dirty="0" err="1"/>
              <a:t>time</a:t>
            </a:r>
            <a:endParaRPr dirty="0"/>
          </a:p>
        </p:txBody>
      </p:sp>
      <p:sp>
        <p:nvSpPr>
          <p:cNvPr id="47" name="Shape 4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3" name="Bildobjekt 2">
            <a:extLst>
              <a:ext uri="{FF2B5EF4-FFF2-40B4-BE49-F238E27FC236}">
                <a16:creationId xmlns:a16="http://schemas.microsoft.com/office/drawing/2014/main" id="{12914B31-C193-8A44-B00D-54029DBEE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828" y="2484579"/>
            <a:ext cx="13752953" cy="5501181"/>
          </a:xfrm>
          <a:prstGeom prst="rect">
            <a:avLst/>
          </a:prstGeom>
        </p:spPr>
      </p:pic>
      <p:pic>
        <p:nvPicPr>
          <p:cNvPr id="5" name="Bildobjekt 4">
            <a:extLst>
              <a:ext uri="{FF2B5EF4-FFF2-40B4-BE49-F238E27FC236}">
                <a16:creationId xmlns:a16="http://schemas.microsoft.com/office/drawing/2014/main" id="{5365E399-22CB-2C4D-AD16-BF3944F240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828" y="7744734"/>
            <a:ext cx="13746480" cy="549859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45">
            <a:extLst>
              <a:ext uri="{FF2B5EF4-FFF2-40B4-BE49-F238E27FC236}">
                <a16:creationId xmlns:a16="http://schemas.microsoft.com/office/drawing/2014/main" id="{426ED314-166B-ED4A-BCC5-7A5789B13517}"/>
              </a:ext>
            </a:extLst>
          </p:cNvPr>
          <p:cNvSpPr/>
          <p:nvPr/>
        </p:nvSpPr>
        <p:spPr>
          <a:xfrm>
            <a:off x="1702136" y="563021"/>
            <a:ext cx="21442107" cy="156149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>
            <a:normAutofit lnSpcReduction="10000"/>
          </a:bodyPr>
          <a:lstStyle>
            <a:lvl1pPr>
              <a:lnSpc>
                <a:spcPct val="90000"/>
              </a:lnSpc>
              <a:defRPr sz="11000" b="1">
                <a:solidFill>
                  <a:srgbClr val="282828"/>
                </a:solidFill>
                <a:latin typeface="Signika"/>
                <a:ea typeface="Signika"/>
                <a:cs typeface="Signika"/>
                <a:sym typeface="Signika"/>
              </a:defRPr>
            </a:lvl1pPr>
          </a:lstStyle>
          <a:p>
            <a:r>
              <a:rPr lang="sv-SE" dirty="0" err="1"/>
              <a:t>Reference</a:t>
            </a:r>
            <a:endParaRPr dirty="0"/>
          </a:p>
        </p:txBody>
      </p:sp>
      <p:pic>
        <p:nvPicPr>
          <p:cNvPr id="13" name="Bildobjekt 12">
            <a:extLst>
              <a:ext uri="{FF2B5EF4-FFF2-40B4-BE49-F238E27FC236}">
                <a16:creationId xmlns:a16="http://schemas.microsoft.com/office/drawing/2014/main" id="{056208AB-AEF9-514D-846C-3A40C5A64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5590" y="2124513"/>
            <a:ext cx="14935200" cy="10807147"/>
          </a:xfrm>
          <a:prstGeom prst="rect">
            <a:avLst/>
          </a:prstGeom>
        </p:spPr>
      </p:pic>
      <p:sp>
        <p:nvSpPr>
          <p:cNvPr id="14" name="textruta 13">
            <a:extLst>
              <a:ext uri="{FF2B5EF4-FFF2-40B4-BE49-F238E27FC236}">
                <a16:creationId xmlns:a16="http://schemas.microsoft.com/office/drawing/2014/main" id="{174B1D3A-84B9-DE4C-AEB7-7F51A37D7004}"/>
              </a:ext>
            </a:extLst>
          </p:cNvPr>
          <p:cNvSpPr txBox="1"/>
          <p:nvPr/>
        </p:nvSpPr>
        <p:spPr>
          <a:xfrm>
            <a:off x="1249680" y="12931660"/>
            <a:ext cx="7193280" cy="479540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2600" b="0" i="0" u="none" strike="noStrike" cap="none" spc="0" normalizeH="0" baseline="0" dirty="0">
                <a:ln>
                  <a:noFill/>
                </a:ln>
                <a:solidFill>
                  <a:srgbClr val="727574"/>
                </a:solidFill>
                <a:effectLst/>
                <a:uFillTx/>
                <a:latin typeface="PT Sans"/>
                <a:ea typeface="PT Sans"/>
                <a:cs typeface="PT Sans"/>
                <a:sym typeface="PT Sans"/>
              </a:rPr>
              <a:t>Slide from </a:t>
            </a:r>
            <a:r>
              <a:rPr kumimoji="0" lang="en-GB" sz="2600" b="0" i="0" u="none" strike="noStrike" cap="none" spc="0" normalizeH="0" baseline="0" dirty="0" err="1">
                <a:ln>
                  <a:noFill/>
                </a:ln>
                <a:solidFill>
                  <a:srgbClr val="727574"/>
                </a:solidFill>
                <a:effectLst/>
                <a:uFillTx/>
                <a:latin typeface="PT Sans"/>
                <a:ea typeface="PT Sans"/>
                <a:cs typeface="PT Sans"/>
                <a:sym typeface="PT Sans"/>
              </a:rPr>
              <a:t>R.Johansson</a:t>
            </a:r>
            <a:endParaRPr kumimoji="0" lang="en-GB" sz="2600" b="0" i="0" u="none" strike="noStrike" cap="none" spc="0" normalizeH="0" baseline="0" dirty="0">
              <a:ln>
                <a:noFill/>
              </a:ln>
              <a:solidFill>
                <a:srgbClr val="727574"/>
              </a:solidFill>
              <a:effectLst/>
              <a:uFillTx/>
              <a:latin typeface="PT Sans"/>
              <a:ea typeface="PT Sans"/>
              <a:cs typeface="PT Sans"/>
              <a:sym typeface="PT Sans"/>
            </a:endParaRPr>
          </a:p>
        </p:txBody>
      </p:sp>
    </p:spTree>
    <p:extLst>
      <p:ext uri="{BB962C8B-B14F-4D97-AF65-F5344CB8AC3E}">
        <p14:creationId xmlns:p14="http://schemas.microsoft.com/office/powerpoint/2010/main" val="1193482188"/>
      </p:ext>
    </p:extLst>
  </p:cSld>
  <p:clrMapOvr>
    <a:masterClrMapping/>
  </p:clrMapOvr>
  <p:transition spd="med"/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727574"/>
      </a:dk1>
      <a:lt1>
        <a:srgbClr val="750231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Montserrat-Regular"/>
        <a:ea typeface="Montserrat-Regular"/>
        <a:cs typeface="Montserrat-Regular"/>
      </a:majorFont>
      <a:minorFont>
        <a:latin typeface="Montserrat-Regular"/>
        <a:ea typeface="Montserrat-Regular"/>
        <a:cs typeface="Montserra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st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254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st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CDEE0"/>
        </a:solidFill>
        <a:ln w="3175">
          <a:miter lim="400000"/>
        </a:ln>
      </a:spPr>
      <a:bodyPr lIns="38100" tIns="38100" rIns="38100" bIns="38100" anchor="ctr"/>
      <a:lstStyle>
        <a:defPPr algn="ctr">
          <a:defRPr sz="3000">
            <a:solidFill>
              <a:srgbClr val="FFFFFF"/>
            </a:solidFill>
            <a:latin typeface="Helvetica Light"/>
            <a:ea typeface="Helvetica Light"/>
            <a:cs typeface="Helvetica Light"/>
            <a:sym typeface="Helvetica Light"/>
          </a:defRPr>
        </a:defPPr>
      </a:lst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0" normalizeH="0" baseline="0">
            <a:ln>
              <a:noFill/>
            </a:ln>
            <a:solidFill>
              <a:srgbClr val="727574"/>
            </a:solidFill>
            <a:effectLst/>
            <a:uFillTx/>
            <a:latin typeface="PT Sans"/>
            <a:ea typeface="PT Sans"/>
            <a:cs typeface="PT Sans"/>
            <a:sym typeface="PT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Montserrat-Regular"/>
        <a:ea typeface="Montserrat-Regular"/>
        <a:cs typeface="Montserrat-Regular"/>
      </a:majorFont>
      <a:minorFont>
        <a:latin typeface="Montserrat-Regular"/>
        <a:ea typeface="Montserrat-Regular"/>
        <a:cs typeface="Montserrat-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st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254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st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3175" cap="flat">
          <a:noFill/>
          <a:miter lim="400000"/>
        </a:ln>
        <a:effectLst>
          <a:outerShdw blurRad="12700" dist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0" i="0" u="none" strike="noStrike" cap="none" spc="0" normalizeH="0" baseline="0">
            <a:ln>
              <a:noFill/>
            </a:ln>
            <a:solidFill>
              <a:srgbClr val="727574"/>
            </a:solidFill>
            <a:effectLst/>
            <a:uFillTx/>
            <a:latin typeface="PT Sans"/>
            <a:ea typeface="PT Sans"/>
            <a:cs typeface="PT Sans"/>
            <a:sym typeface="PT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4402</TotalTime>
  <Words>123</Words>
  <Application>Microsoft Macintosh PowerPoint</Application>
  <PresentationFormat>Anpassad</PresentationFormat>
  <Paragraphs>29</Paragraphs>
  <Slides>5</Slides>
  <Notes>0</Notes>
  <HiddenSlides>0</HiddenSlides>
  <MMClips>0</MMClips>
  <ScaleCrop>false</ScaleCrop>
  <HeadingPairs>
    <vt:vector size="6" baseType="variant">
      <vt:variant>
        <vt:lpstr>Använt teckensnitt</vt:lpstr>
      </vt:variant>
      <vt:variant>
        <vt:i4>11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5</vt:i4>
      </vt:variant>
    </vt:vector>
  </HeadingPairs>
  <TitlesOfParts>
    <vt:vector size="17" baseType="lpstr">
      <vt:lpstr>Arial</vt:lpstr>
      <vt:lpstr>Calibri</vt:lpstr>
      <vt:lpstr>Courier New</vt:lpstr>
      <vt:lpstr>Helvetica</vt:lpstr>
      <vt:lpstr>Helvetica Light</vt:lpstr>
      <vt:lpstr>Helvetica Neue</vt:lpstr>
      <vt:lpstr>Montserrat-Regular</vt:lpstr>
      <vt:lpstr>PT Sans</vt:lpstr>
      <vt:lpstr>Roboto Regular</vt:lpstr>
      <vt:lpstr>Signika</vt:lpstr>
      <vt:lpstr>Times New Roman</vt:lpstr>
      <vt:lpstr>White</vt:lpstr>
      <vt:lpstr>PowerPoint-presentation</vt:lpstr>
      <vt:lpstr>PowerPoint-presentation</vt:lpstr>
      <vt:lpstr>PowerPoint-presentation</vt:lpstr>
      <vt:lpstr>PowerPoint-presentation</vt:lpstr>
      <vt:lpstr>PowerPoint-presentation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Jurie Germishuys</cp:lastModifiedBy>
  <cp:revision>19</cp:revision>
  <dcterms:modified xsi:type="dcterms:W3CDTF">2018-04-11T16:12:23Z</dcterms:modified>
</cp:coreProperties>
</file>